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90" r:id="rId2"/>
    <p:sldId id="302" r:id="rId3"/>
    <p:sldId id="306" r:id="rId4"/>
    <p:sldId id="303" r:id="rId5"/>
    <p:sldId id="304" r:id="rId6"/>
    <p:sldId id="297" r:id="rId7"/>
    <p:sldId id="298" r:id="rId8"/>
    <p:sldId id="291" r:id="rId9"/>
    <p:sldId id="292" r:id="rId10"/>
    <p:sldId id="293" r:id="rId11"/>
    <p:sldId id="307" r:id="rId12"/>
    <p:sldId id="308" r:id="rId13"/>
    <p:sldId id="319" r:id="rId14"/>
    <p:sldId id="313" r:id="rId15"/>
    <p:sldId id="320" r:id="rId16"/>
    <p:sldId id="311" r:id="rId17"/>
    <p:sldId id="314" r:id="rId18"/>
    <p:sldId id="315" r:id="rId19"/>
    <p:sldId id="316" r:id="rId20"/>
    <p:sldId id="317" r:id="rId21"/>
    <p:sldId id="312" r:id="rId22"/>
    <p:sldId id="300" r:id="rId23"/>
    <p:sldId id="301" r:id="rId2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29"/>
    <p:restoredTop sz="71151"/>
  </p:normalViewPr>
  <p:slideViewPr>
    <p:cSldViewPr snapToGrid="0" snapToObjects="1">
      <p:cViewPr varScale="1">
        <p:scale>
          <a:sx n="115" d="100"/>
          <a:sy n="115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r>
              <a:rPr lang="en-US" dirty="0"/>
              <a:t>  - and if not, you can take the source code and customize it yourself.</a:t>
            </a:r>
          </a:p>
          <a:p>
            <a:endParaRPr lang="en-US" dirty="0"/>
          </a:p>
          <a:p>
            <a:r>
              <a:rPr lang="en-US" dirty="0"/>
              <a:t>MacOS and Windows – and the original Unix -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note: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1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machine: program that you run on your computer that pretends to be another complete computer.</a:t>
            </a:r>
          </a:p>
          <a:p>
            <a:r>
              <a:rPr lang="en-US" dirty="0"/>
              <a:t>  - You can then install Linux on that computer and use it in a window on your machine.</a:t>
            </a:r>
          </a:p>
          <a:p>
            <a:r>
              <a:rPr lang="en-US" dirty="0"/>
              <a:t>  - Can be resource intensive (you need lots of ram and a fast processor) </a:t>
            </a:r>
          </a:p>
          <a:p>
            <a:endParaRPr lang="en-US" dirty="0"/>
          </a:p>
          <a:p>
            <a:r>
              <a:rPr lang="en-US" dirty="0"/>
              <a:t>Docker Container</a:t>
            </a:r>
          </a:p>
          <a:p>
            <a:r>
              <a:rPr lang="en-US" dirty="0"/>
              <a:t>  - Similar to a Virtual Machine</a:t>
            </a:r>
          </a:p>
          <a:p>
            <a:r>
              <a:rPr lang="en-US" dirty="0"/>
              <a:t>  - Easier to setup</a:t>
            </a:r>
          </a:p>
          <a:p>
            <a:r>
              <a:rPr lang="en-US" dirty="0"/>
              <a:t>  - Requires less resources</a:t>
            </a:r>
          </a:p>
          <a:p>
            <a:r>
              <a:rPr lang="en-US" dirty="0"/>
              <a:t>    - Runs faster, requires less RAM</a:t>
            </a:r>
          </a:p>
          <a:p>
            <a:endParaRPr lang="en-US" dirty="0"/>
          </a:p>
          <a:p>
            <a:r>
              <a:rPr lang="en-US" dirty="0"/>
              <a:t>On a server</a:t>
            </a:r>
          </a:p>
          <a:p>
            <a:r>
              <a:rPr lang="en-US" dirty="0"/>
              <a:t>  - Linux runs on a computer on the network.</a:t>
            </a:r>
          </a:p>
          <a:p>
            <a:r>
              <a:rPr lang="en-US" dirty="0"/>
              <a:t>  - Connect to it over the network</a:t>
            </a:r>
          </a:p>
          <a:p>
            <a:r>
              <a:rPr lang="en-US" dirty="0"/>
              <a:t>  - More complex to setup</a:t>
            </a:r>
          </a:p>
          <a:p>
            <a:r>
              <a:rPr lang="en-US" dirty="0"/>
              <a:t>  - Significant security concerns</a:t>
            </a:r>
          </a:p>
          <a:p>
            <a:endParaRPr lang="en-US" dirty="0"/>
          </a:p>
          <a:p>
            <a:r>
              <a:rPr lang="en-US" dirty="0"/>
              <a:t>We will be running Linux in a Docker Container.</a:t>
            </a:r>
          </a:p>
          <a:p>
            <a:r>
              <a:rPr lang="en-US" dirty="0"/>
              <a:t> - It will be a lot like if we were running it on a server</a:t>
            </a:r>
          </a:p>
          <a:p>
            <a:r>
              <a:rPr lang="en-US" dirty="0"/>
              <a:t> - We will interact with it just like you would if it was running somewhere else on the internet</a:t>
            </a:r>
          </a:p>
          <a:p>
            <a:r>
              <a:rPr lang="en-US" dirty="0"/>
              <a:t> - except that it </a:t>
            </a:r>
            <a:r>
              <a:rPr lang="en-US" dirty="0" err="1"/>
              <a:t>willl</a:t>
            </a:r>
            <a:r>
              <a:rPr lang="en-US" dirty="0"/>
              <a:t> be running, hidden, inside your machine – in a docker container.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9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2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preview…</a:t>
            </a:r>
          </a:p>
          <a:p>
            <a:r>
              <a:rPr lang="en-US" dirty="0"/>
              <a:t>  Will explain the terminology on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51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spend more time on Docker and understanding it more fully in a few weeks.</a:t>
            </a:r>
          </a:p>
          <a:p>
            <a:r>
              <a:rPr lang="en-US" dirty="0"/>
              <a:t>For now, just some basic concepts so it’s not a complete mystery when you are using it.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a computer</a:t>
            </a:r>
          </a:p>
          <a:p>
            <a:r>
              <a:rPr lang="en-US" dirty="0"/>
              <a:t> - Just makes a copy of the image on the local machine.</a:t>
            </a:r>
          </a:p>
          <a:p>
            <a:endParaRPr lang="en-US" dirty="0"/>
          </a:p>
          <a:p>
            <a:r>
              <a:rPr lang="en-US" dirty="0"/>
              <a:t>An image can be turned into a Container</a:t>
            </a:r>
          </a:p>
          <a:p>
            <a:r>
              <a:rPr lang="en-US" dirty="0"/>
              <a:t> - When a container is created it looks just like the image (pristine state)</a:t>
            </a:r>
          </a:p>
          <a:p>
            <a:r>
              <a:rPr lang="en-US" dirty="0"/>
              <a:t> - A container can be run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- It is configured just like the image told it to be</a:t>
            </a:r>
          </a:p>
          <a:p>
            <a:r>
              <a:rPr lang="en-US" dirty="0"/>
              <a:t>   - But you can interact with it and change it and work with it </a:t>
            </a:r>
          </a:p>
          <a:p>
            <a:r>
              <a:rPr lang="en-US" dirty="0"/>
              <a:t>     - Those changes are represented by the Red + sign.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the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</a:t>
            </a:r>
          </a:p>
          <a:p>
            <a:r>
              <a:rPr lang="en-US" dirty="0"/>
              <a:t>    - When a container is started that’s like booting up the machine that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these are often seen as the same thing.</a:t>
            </a:r>
          </a:p>
          <a:p>
            <a:r>
              <a:rPr lang="en-US" dirty="0"/>
              <a:t>Historically a Terminal was a physical device</a:t>
            </a:r>
          </a:p>
          <a:p>
            <a:r>
              <a:rPr lang="en-US" dirty="0"/>
              <a:t>That device communicated with the big mainframe computer in the other building or room.</a:t>
            </a:r>
          </a:p>
          <a:p>
            <a:r>
              <a:rPr lang="en-US" dirty="0"/>
              <a:t>That physical device ran a program or was hardwired to have a shell.</a:t>
            </a:r>
          </a:p>
          <a:p>
            <a:r>
              <a:rPr lang="en-US" dirty="0"/>
              <a:t>The shell provided a command line interface.</a:t>
            </a:r>
          </a:p>
          <a:p>
            <a:r>
              <a:rPr lang="en-US" dirty="0"/>
              <a:t>Users typed commands, the shell transmitted them to the computer and displayed the computer’s responses. </a:t>
            </a:r>
          </a:p>
          <a:p>
            <a:endParaRPr lang="en-US" dirty="0"/>
          </a:p>
          <a:p>
            <a:r>
              <a:rPr lang="en-US" dirty="0"/>
              <a:t>Today that is all in one.  The terminal now is a program that runs a shell which provides the command line interface that talks with the OS.</a:t>
            </a:r>
          </a:p>
        </p:txBody>
      </p:sp>
    </p:spTree>
    <p:extLst>
      <p:ext uri="{BB962C8B-B14F-4D97-AF65-F5344CB8AC3E}">
        <p14:creationId xmlns:p14="http://schemas.microsoft.com/office/powerpoint/2010/main" val="3786444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Boune</a:t>
            </a:r>
            <a:r>
              <a:rPr lang="en-US" dirty="0"/>
              <a:t> and Korn named for the person who wrote them originally.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mid-1970s by Stephen 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Bourne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while he was at AT&amp;T Bell Labs in New Jersey</a:t>
            </a:r>
          </a:p>
          <a:p>
            <a:r>
              <a:rPr lang="en-US" dirty="0"/>
              <a:t>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David Korn – 1983</a:t>
            </a:r>
          </a:p>
          <a:p>
            <a:endParaRPr lang="en-US" dirty="0"/>
          </a:p>
          <a:p>
            <a:r>
              <a:rPr lang="en-US" dirty="0"/>
              <a:t>Bash is a backward compatible extension of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r>
              <a:rPr lang="en-US" dirty="0" err="1"/>
              <a:t>Tcsh</a:t>
            </a:r>
            <a:r>
              <a:rPr lang="en-US" dirty="0"/>
              <a:t> is an extension of </a:t>
            </a:r>
            <a:r>
              <a:rPr lang="en-US" dirty="0" err="1"/>
              <a:t>csh</a:t>
            </a:r>
            <a:r>
              <a:rPr lang="en-US" dirty="0"/>
              <a:t> made by the company.</a:t>
            </a:r>
          </a:p>
          <a:p>
            <a:endParaRPr lang="en-US" dirty="0"/>
          </a:p>
          <a:p>
            <a:r>
              <a:rPr lang="en-US" dirty="0"/>
              <a:t>Our Debian </a:t>
            </a:r>
            <a:r>
              <a:rPr lang="en-US" dirty="0" err="1"/>
              <a:t>linux</a:t>
            </a:r>
            <a:r>
              <a:rPr lang="en-US" dirty="0"/>
              <a:t> container uses the bash shell by default.</a:t>
            </a:r>
          </a:p>
        </p:txBody>
      </p:sp>
    </p:spTree>
    <p:extLst>
      <p:ext uri="{BB962C8B-B14F-4D97-AF65-F5344CB8AC3E}">
        <p14:creationId xmlns:p14="http://schemas.microsoft.com/office/powerpoint/2010/main" val="116851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different ways for accomplishing the same tasks.</a:t>
            </a:r>
          </a:p>
          <a:p>
            <a:r>
              <a:rPr lang="en-US" dirty="0"/>
              <a:t>Can click and drag files to move – can issue a mv command on the command line that move files.</a:t>
            </a:r>
          </a:p>
          <a:p>
            <a:r>
              <a:rPr lang="en-US" dirty="0"/>
              <a:t>Can search for files or within files using the search bar – can issue commands like find or grep that search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are easier to learn and figure out using a GUI</a:t>
            </a:r>
          </a:p>
          <a:p>
            <a:r>
              <a:rPr lang="en-US" dirty="0"/>
              <a:t>Things are harder to figure out and remember on a CLI but many are more convenient and efficient once you do.</a:t>
            </a:r>
          </a:p>
          <a:p>
            <a:r>
              <a:rPr lang="en-US" dirty="0"/>
              <a:t>In particular the more technical things that programmers and developers tend to do.</a:t>
            </a:r>
          </a:p>
          <a:p>
            <a:r>
              <a:rPr lang="en-US" dirty="0"/>
              <a:t>Thus the popularity of CLIs and importance of leaning to use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5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an example, the same information appears in the GUI on the left as in the CLI on the right.</a:t>
            </a:r>
          </a:p>
          <a:p>
            <a:r>
              <a:rPr lang="en-US" dirty="0"/>
              <a:t>Comp256 directory containing the files Desktop,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copy files in the GUI you may need to open </a:t>
            </a:r>
            <a:r>
              <a:rPr lang="en-US" dirty="0" err="1"/>
              <a:t>mulitple</a:t>
            </a:r>
            <a:r>
              <a:rPr lang="en-US" dirty="0"/>
              <a:t> windows and drag and drop.</a:t>
            </a:r>
          </a:p>
          <a:p>
            <a:r>
              <a:rPr lang="en-US" dirty="0"/>
              <a:t>Not hard to figure out, but cumbersome</a:t>
            </a:r>
          </a:p>
          <a:p>
            <a:r>
              <a:rPr lang="en-US" dirty="0"/>
              <a:t>In the CLI the same copy would be a one line text 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3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39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01-OSandLinux Activity for the rest of the class.</a:t>
            </a:r>
          </a:p>
          <a:p>
            <a:endParaRPr lang="en-US" dirty="0"/>
          </a:p>
          <a:p>
            <a:r>
              <a:rPr lang="en-US" dirty="0"/>
              <a:t>Use teams or office hours to ask questions of me and your classmates outside of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0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0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Credit/No Credit – no letter grade.</a:t>
            </a:r>
          </a:p>
          <a:p>
            <a:r>
              <a:rPr lang="en-US" dirty="0"/>
              <a:t>  - learn it because it is important!</a:t>
            </a:r>
          </a:p>
          <a:p>
            <a:endParaRPr lang="en-US" dirty="0"/>
          </a:p>
          <a:p>
            <a:r>
              <a:rPr lang="en-US" dirty="0"/>
              <a:t>Reading and Discussions</a:t>
            </a:r>
          </a:p>
          <a:p>
            <a:r>
              <a:rPr lang="en-US" dirty="0"/>
              <a:t>  - Short ~10min readings and ~15 min discussion</a:t>
            </a:r>
          </a:p>
          <a:p>
            <a:r>
              <a:rPr lang="en-US" dirty="0"/>
              <a:t>  - Come prepared to</a:t>
            </a:r>
          </a:p>
          <a:p>
            <a:r>
              <a:rPr lang="en-US" dirty="0"/>
              <a:t>    - Say something about something you found interesting.</a:t>
            </a:r>
          </a:p>
          <a:p>
            <a:r>
              <a:rPr lang="en-US" dirty="0"/>
              <a:t>    - Ask a question about the content</a:t>
            </a:r>
          </a:p>
          <a:p>
            <a:r>
              <a:rPr lang="en-US" dirty="0"/>
              <a:t>    - Ask a question of your classmates (what did you think about </a:t>
            </a:r>
            <a:r>
              <a:rPr lang="en-US" dirty="0" err="1"/>
              <a:t>xyz</a:t>
            </a:r>
            <a:r>
              <a:rPr lang="en-US" dirty="0"/>
              <a:t>?)</a:t>
            </a:r>
          </a:p>
          <a:p>
            <a:r>
              <a:rPr lang="en-US" dirty="0"/>
              <a:t>  - Not requiring you to post anything…</a:t>
            </a:r>
          </a:p>
          <a:p>
            <a:r>
              <a:rPr lang="en-US" dirty="0"/>
              <a:t>    - but if its clear people are not reading and preparing, that will change</a:t>
            </a:r>
          </a:p>
          <a:p>
            <a:endParaRPr lang="en-US" dirty="0"/>
          </a:p>
          <a:p>
            <a:r>
              <a:rPr lang="en-US" dirty="0"/>
              <a:t>Introductory Lecture</a:t>
            </a:r>
          </a:p>
          <a:p>
            <a:r>
              <a:rPr lang="en-US" dirty="0"/>
              <a:t>  - Big picture and context</a:t>
            </a:r>
          </a:p>
          <a:p>
            <a:r>
              <a:rPr lang="en-US" dirty="0"/>
              <a:t>  - Not everything you need to know</a:t>
            </a:r>
          </a:p>
          <a:p>
            <a:endParaRPr lang="en-US" dirty="0"/>
          </a:p>
          <a:p>
            <a:r>
              <a:rPr lang="en-US" dirty="0"/>
              <a:t>Activity Sheets</a:t>
            </a:r>
          </a:p>
          <a:p>
            <a:r>
              <a:rPr lang="en-US" dirty="0"/>
              <a:t>  - Guide you through a set of experiences</a:t>
            </a:r>
          </a:p>
          <a:p>
            <a:r>
              <a:rPr lang="en-US" dirty="0"/>
              <a:t>  - Build up your experience bank and toolbox</a:t>
            </a:r>
          </a:p>
          <a:p>
            <a:r>
              <a:rPr lang="en-US" dirty="0"/>
              <a:t>  - Not intended that you memorize or master everything</a:t>
            </a:r>
          </a:p>
          <a:p>
            <a:r>
              <a:rPr lang="en-US" dirty="0"/>
              <a:t>  - Instead experience it, know it exists, be able to return to it when you need it.</a:t>
            </a:r>
          </a:p>
          <a:p>
            <a:r>
              <a:rPr lang="en-US" dirty="0"/>
              <a:t>    - This is why credit/no credit instead of letter grade.</a:t>
            </a:r>
          </a:p>
          <a:p>
            <a:r>
              <a:rPr lang="en-US" dirty="0"/>
              <a:t>    - the more you engage it the better you’ll be able to use it </a:t>
            </a:r>
          </a:p>
          <a:p>
            <a:r>
              <a:rPr lang="en-US" dirty="0"/>
              <a:t>      - in future classes / projects</a:t>
            </a:r>
          </a:p>
          <a:p>
            <a:r>
              <a:rPr lang="en-US" dirty="0"/>
              <a:t>      - in internships or jobs</a:t>
            </a:r>
          </a:p>
          <a:p>
            <a:r>
              <a:rPr lang="en-US" dirty="0"/>
              <a:t>  - Talk, Share Ideas, Ask questions… Just learn it / experience it.</a:t>
            </a:r>
          </a:p>
          <a:p>
            <a:endParaRPr lang="en-US" dirty="0"/>
          </a:p>
          <a:p>
            <a:r>
              <a:rPr lang="en-US" dirty="0"/>
              <a:t>Quiz</a:t>
            </a:r>
          </a:p>
          <a:p>
            <a:r>
              <a:rPr lang="en-US" dirty="0"/>
              <a:t>  - reviews the material from lecture and activity</a:t>
            </a:r>
          </a:p>
          <a:p>
            <a:r>
              <a:rPr lang="en-US" dirty="0"/>
              <a:t>  - Use it as a self test.  </a:t>
            </a:r>
          </a:p>
          <a:p>
            <a:r>
              <a:rPr lang="en-US" dirty="0"/>
              <a:t>  - Review things you miss and try again.</a:t>
            </a:r>
          </a:p>
          <a:p>
            <a:endParaRPr lang="en-US" dirty="0"/>
          </a:p>
          <a:p>
            <a:r>
              <a:rPr lang="en-US" dirty="0"/>
              <a:t>Show Teams</a:t>
            </a:r>
          </a:p>
          <a:p>
            <a:r>
              <a:rPr lang="en-US" dirty="0"/>
              <a:t>Show website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take questions on syllabus next week as well.</a:t>
            </a:r>
          </a:p>
          <a:p>
            <a:r>
              <a:rPr lang="en-US" dirty="0"/>
              <a:t>Or ask on Teams.</a:t>
            </a:r>
          </a:p>
        </p:txBody>
      </p:sp>
    </p:spTree>
    <p:extLst>
      <p:ext uri="{BB962C8B-B14F-4D97-AF65-F5344CB8AC3E}">
        <p14:creationId xmlns:p14="http://schemas.microsoft.com/office/powerpoint/2010/main" val="407300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5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Particularly in the cloud where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Compatible – Unix was a proprietary operating system from AT&amp;T developed in the 60’s and 70’s.</a:t>
            </a:r>
          </a:p>
          <a:p>
            <a:r>
              <a:rPr lang="en-US" dirty="0"/>
              <a:t>  - Had to pay to use it / could not modify it </a:t>
            </a:r>
          </a:p>
          <a:p>
            <a:endParaRPr lang="en-US" dirty="0"/>
          </a:p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Debian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hyperlink" Target="https://commons.wikimedia.org/w/index.php?curid=38604047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shells-in-linux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Linux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by Linux Torvalds in 1991 as licensed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also freely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b="1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Debian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Debian is one of the most widely used and well supported Linux flavors.</a:t>
            </a:r>
          </a:p>
          <a:p>
            <a:pPr lvl="1"/>
            <a:r>
              <a:rPr lang="en-US" sz="1800" dirty="0"/>
              <a:t>Experience with Debian transfers easily to a number of other flavors that use the same or similar tools.</a:t>
            </a:r>
          </a:p>
          <a:p>
            <a:pPr lvl="1"/>
            <a:r>
              <a:rPr lang="en-US" sz="1800" dirty="0"/>
              <a:t>It is smaller and more friendly to lower resource machines than some other flavors.</a:t>
            </a:r>
          </a:p>
          <a:p>
            <a:endParaRPr lang="en-US" sz="2000" dirty="0"/>
          </a:p>
          <a:p>
            <a:r>
              <a:rPr lang="en-US" sz="2000" dirty="0"/>
              <a:t> https://</a:t>
            </a:r>
            <a:r>
              <a:rPr lang="en-US" sz="2000" dirty="0" err="1"/>
              <a:t>www.debian.org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51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Desktop Managers: XFCE4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962" y="1414472"/>
            <a:ext cx="2950317" cy="2980500"/>
          </a:xfrm>
        </p:spPr>
        <p:txBody>
          <a:bodyPr/>
          <a:lstStyle/>
          <a:p>
            <a:r>
              <a:rPr lang="en-US" sz="1600" dirty="0"/>
              <a:t>Like Mac and Windows Linux can have a graphical user interface (GUI).</a:t>
            </a:r>
          </a:p>
          <a:p>
            <a:r>
              <a:rPr lang="en-US" sz="1600" dirty="0"/>
              <a:t>Unlike Mac and Windows there are many different windowing environments (i.e. Desktop Managers) for Linux.</a:t>
            </a:r>
          </a:p>
          <a:p>
            <a:r>
              <a:rPr lang="en-US" sz="1600" dirty="0"/>
              <a:t>XFCE is a basic, light weight Desktop Manager.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2BB69-5B63-C2CC-D825-BFB935BC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79" y="650083"/>
            <a:ext cx="5883602" cy="47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9E23-8E26-C7E2-7A92-71ADB546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1C8E5-15F2-A35E-97D3-60E22728F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On your Machine:</a:t>
            </a:r>
          </a:p>
          <a:p>
            <a:pPr lvl="1"/>
            <a:r>
              <a:rPr lang="en-US" sz="2000" dirty="0"/>
              <a:t>Replace MacOS or Windows</a:t>
            </a:r>
          </a:p>
          <a:p>
            <a:pPr lvl="1"/>
            <a:r>
              <a:rPr lang="en-US" sz="2000" dirty="0"/>
              <a:t>In a Virtual Machine.</a:t>
            </a:r>
          </a:p>
          <a:p>
            <a:pPr lvl="1"/>
            <a:r>
              <a:rPr lang="en-US" sz="2000" dirty="0"/>
              <a:t>In a Docker Container.</a:t>
            </a:r>
          </a:p>
          <a:p>
            <a:r>
              <a:rPr lang="en-US" sz="2000" dirty="0"/>
              <a:t>On a server accessed remotely.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6D1D-AE21-A88D-1300-439BD3C1DF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A99A9C-312F-D39F-1F49-369425D5C2D3}"/>
              </a:ext>
            </a:extLst>
          </p:cNvPr>
          <p:cNvGrpSpPr/>
          <p:nvPr/>
        </p:nvGrpSpPr>
        <p:grpSpPr>
          <a:xfrm>
            <a:off x="1175605" y="1645948"/>
            <a:ext cx="6672810" cy="1938992"/>
            <a:chOff x="1175605" y="1645948"/>
            <a:chExt cx="6672810" cy="19389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57FDC2-85C5-2296-B4CB-6DC677A29A01}"/>
                </a:ext>
              </a:extLst>
            </p:cNvPr>
            <p:cNvSpPr/>
            <p:nvPr/>
          </p:nvSpPr>
          <p:spPr>
            <a:xfrm>
              <a:off x="1175605" y="2801071"/>
              <a:ext cx="3281485" cy="388003"/>
            </a:xfrm>
            <a:prstGeom prst="roundRect">
              <a:avLst/>
            </a:prstGeom>
            <a:solidFill>
              <a:schemeClr val="tx2">
                <a:lumMod val="40000"/>
                <a:lumOff val="60000"/>
                <a:alpha val="25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D3073-4D71-7952-BC5C-D37D18DC27C8}"/>
                </a:ext>
              </a:extLst>
            </p:cNvPr>
            <p:cNvSpPr txBox="1"/>
            <p:nvPr/>
          </p:nvSpPr>
          <p:spPr>
            <a:xfrm rot="21265102">
              <a:off x="5314747" y="1645948"/>
              <a:ext cx="25336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Debian Linux with XFCE4 running in a Docker Container.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1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17938"/>
            <a:ext cx="6761100" cy="857400"/>
          </a:xfrm>
        </p:spPr>
        <p:txBody>
          <a:bodyPr/>
          <a:lstStyle/>
          <a:p>
            <a:r>
              <a:rPr lang="en-US" sz="3200" dirty="0"/>
              <a:t>Virtual Network Computing (VNC)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9192" y="1483111"/>
            <a:ext cx="3797944" cy="2980500"/>
          </a:xfrm>
        </p:spPr>
        <p:txBody>
          <a:bodyPr/>
          <a:lstStyle/>
          <a:p>
            <a:r>
              <a:rPr lang="en-US" sz="2000" dirty="0"/>
              <a:t>VNC is a “Remote Desktop” technology</a:t>
            </a:r>
          </a:p>
          <a:p>
            <a:pPr lvl="1"/>
            <a:r>
              <a:rPr lang="en-US" sz="1800" dirty="0"/>
              <a:t>Allows us to connect to and interact with another computer </a:t>
            </a:r>
          </a:p>
          <a:p>
            <a:pPr lvl="2"/>
            <a:r>
              <a:rPr lang="en-US" sz="1600" dirty="0"/>
              <a:t>A server</a:t>
            </a:r>
          </a:p>
          <a:p>
            <a:pPr lvl="2"/>
            <a:r>
              <a:rPr lang="en-US" sz="1600" dirty="0"/>
              <a:t>Linux running in a docker container.</a:t>
            </a:r>
          </a:p>
          <a:p>
            <a:pPr lvl="1"/>
            <a:r>
              <a:rPr lang="en-US" sz="1800" dirty="0"/>
              <a:t>Displays the other computer’s desktop in a window on our machine.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839E1-6DF0-801D-A30B-0615EB13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22" y="1371600"/>
            <a:ext cx="5476543" cy="3556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93FCF-B63A-B03E-AE19-63AA299CC12B}"/>
              </a:ext>
            </a:extLst>
          </p:cNvPr>
          <p:cNvSpPr/>
          <p:nvPr/>
        </p:nvSpPr>
        <p:spPr>
          <a:xfrm>
            <a:off x="5298586" y="1731847"/>
            <a:ext cx="3797943" cy="29543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Demo of our setup once its working.</a:t>
            </a:r>
          </a:p>
          <a:p>
            <a:pPr lvl="1"/>
            <a:r>
              <a:rPr lang="en-US" sz="2000" dirty="0"/>
              <a:t>Images and containers</a:t>
            </a:r>
          </a:p>
          <a:p>
            <a:pPr lvl="1"/>
            <a:r>
              <a:rPr lang="en-US" sz="2000" dirty="0"/>
              <a:t>Starting a container</a:t>
            </a:r>
          </a:p>
          <a:p>
            <a:pPr lvl="1"/>
            <a:r>
              <a:rPr lang="en-US" sz="2000" dirty="0"/>
              <a:t>Connecting with VNC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731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/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69115F-397D-6D4A-801D-C88AD16C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6519">
            <a:off x="165664" y="2319797"/>
            <a:ext cx="3552730" cy="23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028CB-64FA-244F-89C2-70ADFF0E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2933"/>
            <a:ext cx="7228802" cy="857400"/>
          </a:xfrm>
        </p:spPr>
        <p:txBody>
          <a:bodyPr/>
          <a:lstStyle/>
          <a:p>
            <a:r>
              <a:rPr lang="en-US" sz="2800" dirty="0"/>
              <a:t>Terminal/Shell/Command Line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482D0-E817-F545-A900-362A3491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48" y="880333"/>
            <a:ext cx="6523748" cy="1113059"/>
          </a:xfrm>
        </p:spPr>
        <p:txBody>
          <a:bodyPr/>
          <a:lstStyle/>
          <a:p>
            <a:r>
              <a:rPr lang="en-US" sz="1800" dirty="0"/>
              <a:t>Today a </a:t>
            </a:r>
            <a:r>
              <a:rPr lang="en-US" sz="1800" i="1" dirty="0"/>
              <a:t>Terminal</a:t>
            </a:r>
            <a:r>
              <a:rPr lang="en-US" sz="1800" dirty="0"/>
              <a:t> is a program that runs a </a:t>
            </a:r>
            <a:r>
              <a:rPr lang="en-US" sz="1800" i="1" dirty="0"/>
              <a:t>Shell</a:t>
            </a:r>
            <a:r>
              <a:rPr lang="en-US" sz="1800" dirty="0"/>
              <a:t> (another program), which provides a text-based </a:t>
            </a:r>
            <a:r>
              <a:rPr lang="en-US" sz="1800" i="1" dirty="0"/>
              <a:t>command line interface </a:t>
            </a:r>
            <a:r>
              <a:rPr lang="en-US" sz="1800" dirty="0"/>
              <a:t>(CLI) to the operating 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76688-AC98-8F49-9F09-17357A24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9540">
            <a:off x="4917478" y="2276293"/>
            <a:ext cx="3669010" cy="231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8012F9-446C-8944-B946-9144A1FCF55F}"/>
              </a:ext>
            </a:extLst>
          </p:cNvPr>
          <p:cNvSpPr/>
          <p:nvPr/>
        </p:nvSpPr>
        <p:spPr>
          <a:xfrm>
            <a:off x="63055" y="4657314"/>
            <a:ext cx="1792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by Gah4 - CC BY-SA 4.0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https://commons.wikimedia.org/w/index.php?curid=38604047</a:t>
            </a:r>
            <a:r>
              <a:rPr lang="en-US" sz="800" dirty="0">
                <a:solidFill>
                  <a:schemeClr val="accent3"/>
                </a:solidFill>
              </a:rPr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F4577-E1DE-6545-8E28-53D2A3332716}"/>
              </a:ext>
            </a:extLst>
          </p:cNvPr>
          <p:cNvGrpSpPr/>
          <p:nvPr/>
        </p:nvGrpSpPr>
        <p:grpSpPr>
          <a:xfrm>
            <a:off x="2872633" y="2749905"/>
            <a:ext cx="2861635" cy="2380024"/>
            <a:chOff x="2388001" y="2810039"/>
            <a:chExt cx="2861635" cy="2380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6B5FF-22A0-C34B-91C0-128AE268430A}"/>
                </a:ext>
              </a:extLst>
            </p:cNvPr>
            <p:cNvSpPr txBox="1"/>
            <p:nvPr/>
          </p:nvSpPr>
          <p:spPr>
            <a:xfrm rot="21136731">
              <a:off x="3203883" y="4728398"/>
              <a:ext cx="2045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3"/>
                  </a:solidFill>
                </a:rPr>
                <a:t>Image from: </a:t>
              </a:r>
              <a:r>
                <a:rPr lang="en-US" sz="800" dirty="0">
                  <a:solidFill>
                    <a:schemeClr val="accent3"/>
                  </a:solidFill>
                  <a:hlinkClick r:id="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https://www.retromobe.com/</a:t>
              </a:r>
            </a:p>
            <a:p>
              <a:r>
                <a:rPr lang="en-US" sz="800" dirty="0">
                  <a:solidFill>
                    <a:schemeClr val="accent3"/>
                  </a:solidFill>
                  <a:hlinkClick r:id="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2018/08/digital-dec-vt100.html</a:t>
              </a:r>
              <a:endParaRPr lang="en-US" sz="800" dirty="0">
                <a:solidFill>
                  <a:schemeClr val="accent3"/>
                </a:solidFill>
              </a:endParaRPr>
            </a:p>
            <a:p>
              <a:endParaRPr lang="en-US" sz="800" dirty="0">
                <a:solidFill>
                  <a:schemeClr val="accent3"/>
                </a:solidFill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6381DC-BD91-FE4F-88E3-C9D38CB5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DFEFF"/>
                </a:clrFrom>
                <a:clrTo>
                  <a:srgbClr val="FD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7780">
              <a:off x="2388001" y="2810039"/>
              <a:ext cx="2658266" cy="210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18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00B7-6605-7244-B3A9-7C36C1B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7895"/>
            <a:ext cx="6761100" cy="857400"/>
          </a:xfrm>
        </p:spPr>
        <p:txBody>
          <a:bodyPr/>
          <a:lstStyle/>
          <a:p>
            <a:r>
              <a:rPr lang="en-US" sz="2800" dirty="0"/>
              <a:t>Shell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E000-4BBB-D447-91D7-06CC3F95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70" y="1185295"/>
            <a:ext cx="7087309" cy="2980500"/>
          </a:xfrm>
        </p:spPr>
        <p:txBody>
          <a:bodyPr/>
          <a:lstStyle/>
          <a:p>
            <a:r>
              <a:rPr lang="en-US" sz="1800" dirty="0"/>
              <a:t>Because the shell is a program run in the terminal a variety of shell programs (i.e. flavors) have been developed.</a:t>
            </a:r>
          </a:p>
          <a:p>
            <a:pPr lvl="1"/>
            <a:r>
              <a:rPr lang="en-US" sz="1800" dirty="0"/>
              <a:t>Each suited to the particular preferences of its designer.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sh</a:t>
            </a:r>
            <a:r>
              <a:rPr lang="en-US" sz="1800" dirty="0"/>
              <a:t>			</a:t>
            </a:r>
            <a:r>
              <a:rPr lang="en-US" sz="1800" dirty="0" err="1"/>
              <a:t>Bourne</a:t>
            </a:r>
            <a:r>
              <a:rPr lang="en-US" sz="1800" dirty="0"/>
              <a:t> shell</a:t>
            </a:r>
          </a:p>
          <a:p>
            <a:pPr lvl="2"/>
            <a:r>
              <a:rPr lang="en-US" sz="1800" dirty="0"/>
              <a:t>bash		</a:t>
            </a:r>
            <a:r>
              <a:rPr lang="en-US" sz="1800" dirty="0" err="1"/>
              <a:t>Bourne</a:t>
            </a:r>
            <a:r>
              <a:rPr lang="en-US" sz="1800" dirty="0"/>
              <a:t>-again shell</a:t>
            </a:r>
          </a:p>
          <a:p>
            <a:pPr lvl="2"/>
            <a:r>
              <a:rPr lang="en-US" sz="1800" dirty="0" err="1"/>
              <a:t>csh</a:t>
            </a:r>
            <a:r>
              <a:rPr lang="en-US" sz="1800" dirty="0"/>
              <a:t> / </a:t>
            </a:r>
            <a:r>
              <a:rPr lang="en-US" sz="1800" dirty="0" err="1"/>
              <a:t>tcsh</a:t>
            </a:r>
            <a:r>
              <a:rPr lang="en-US" sz="1800" dirty="0"/>
              <a:t>		C shell / Tenex C shell</a:t>
            </a:r>
          </a:p>
          <a:p>
            <a:pPr lvl="2"/>
            <a:r>
              <a:rPr lang="en-US" sz="1800" dirty="0" err="1"/>
              <a:t>ksh</a:t>
            </a:r>
            <a:r>
              <a:rPr lang="en-US" sz="1800" dirty="0"/>
              <a:t> 			Korn shell</a:t>
            </a:r>
          </a:p>
          <a:p>
            <a:pPr lvl="2"/>
            <a:r>
              <a:rPr lang="en-US" sz="1800" dirty="0" err="1"/>
              <a:t>zsh</a:t>
            </a:r>
            <a:r>
              <a:rPr lang="en-US" sz="1800" dirty="0"/>
              <a:t>			Z shell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If you are interested in the history/details:</a:t>
            </a:r>
          </a:p>
          <a:p>
            <a:pPr lvl="2"/>
            <a:r>
              <a:rPr lang="en-US" sz="1800" dirty="0">
                <a:hlinkClick r:id="rId3"/>
              </a:rPr>
              <a:t>https://www.edureka.co/blog/types-of-shells-in-linux/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45EC-7CC2-BF4A-A47B-A6D1EA72C3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4CCD54-FD0C-3444-AEF2-21AFC2E5CC39}"/>
              </a:ext>
            </a:extLst>
          </p:cNvPr>
          <p:cNvSpPr/>
          <p:nvPr/>
        </p:nvSpPr>
        <p:spPr>
          <a:xfrm>
            <a:off x="1444752" y="2697480"/>
            <a:ext cx="5623560" cy="356616"/>
          </a:xfrm>
          <a:prstGeom prst="round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D15B-768E-4C45-A8C3-D61F033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983"/>
            <a:ext cx="6761100" cy="2980500"/>
          </a:xfrm>
        </p:spPr>
        <p:txBody>
          <a:bodyPr/>
          <a:lstStyle/>
          <a:p>
            <a:r>
              <a:rPr lang="en-US" sz="1800" dirty="0"/>
              <a:t>Interactions with the operating system that can be done with point-and-click through a </a:t>
            </a:r>
            <a:r>
              <a:rPr lang="en-US" sz="1800" i="1" dirty="0"/>
              <a:t>Graphical User Interface (GUI) </a:t>
            </a:r>
            <a:r>
              <a:rPr lang="en-US" sz="1800" dirty="0"/>
              <a:t>can also be done via a </a:t>
            </a:r>
            <a:r>
              <a:rPr lang="en-US" sz="1800" i="1" dirty="0"/>
              <a:t>Command Line Interface (CLI) </a:t>
            </a:r>
            <a:r>
              <a:rPr lang="en-US" sz="1800" dirty="0"/>
              <a:t>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1F08-C803-C449-8799-37515E23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482">
            <a:off x="4368838" y="2702527"/>
            <a:ext cx="3669010" cy="2314437"/>
          </a:xfrm>
          <a:prstGeom prst="rect">
            <a:avLst/>
          </a:prstGeom>
        </p:spPr>
      </p:pic>
      <p:pic>
        <p:nvPicPr>
          <p:cNvPr id="3074" name="Picture 2" descr="Desktop with applications in Mac OS X Panther">
            <a:extLst>
              <a:ext uri="{FF2B5EF4-FFF2-40B4-BE49-F238E27FC236}">
                <a16:creationId xmlns:a16="http://schemas.microsoft.com/office/drawing/2014/main" id="{3DDF5AD0-49AB-6A45-8283-3CF4242F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125">
            <a:off x="835722" y="2449566"/>
            <a:ext cx="3518581" cy="26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4E2ED-0B96-7546-8C8E-309D3756D49F}"/>
              </a:ext>
            </a:extLst>
          </p:cNvPr>
          <p:cNvSpPr/>
          <p:nvPr/>
        </p:nvSpPr>
        <p:spPr>
          <a:xfrm rot="15560593">
            <a:off x="-344150" y="3819803"/>
            <a:ext cx="2046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"/>
              </a:rPr>
              <a:t>Image from: https://guidebookgallery.org/</a:t>
            </a:r>
          </a:p>
          <a:p>
            <a:r>
              <a:rPr lang="en-US" sz="800" dirty="0">
                <a:hlinkClick r:id=""/>
              </a:rPr>
              <a:t>screenshots/macosx103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9924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1FD7-1EBD-904B-91BE-3F3C8027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07">
            <a:off x="4289619" y="1311639"/>
            <a:ext cx="4599040" cy="32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10F7C-9E89-D449-9D22-C2D7141C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937">
            <a:off x="111896" y="1483183"/>
            <a:ext cx="4316995" cy="29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1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04116"/>
            <a:ext cx="6761100" cy="857400"/>
          </a:xfrm>
        </p:spPr>
        <p:txBody>
          <a:bodyPr/>
          <a:lstStyle/>
          <a:p>
            <a:r>
              <a:rPr lang="en-US" sz="3200" dirty="0"/>
              <a:t>Linux CLI Commands: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82029"/>
            <a:ext cx="6761100" cy="3532021"/>
          </a:xfrm>
        </p:spPr>
        <p:txBody>
          <a:bodyPr/>
          <a:lstStyle/>
          <a:p>
            <a:r>
              <a:rPr lang="en-US" sz="2000" dirty="0"/>
              <a:t>Lots of Linux CLI commands (e.g. </a:t>
            </a:r>
            <a:r>
              <a:rPr lang="en-US" sz="2000" dirty="0">
                <a:latin typeface="Courier" pitchFamily="2" charset="0"/>
              </a:rPr>
              <a:t>ls</a:t>
            </a:r>
            <a:r>
              <a:rPr lang="en-US" sz="2000" dirty="0"/>
              <a:t>)</a:t>
            </a:r>
          </a:p>
          <a:p>
            <a:r>
              <a:rPr lang="en-US" sz="2000" dirty="0"/>
              <a:t>Many will be introduced in HW Activities</a:t>
            </a:r>
          </a:p>
          <a:p>
            <a:endParaRPr lang="en-US" sz="2000" dirty="0"/>
          </a:p>
          <a:p>
            <a:r>
              <a:rPr lang="en-US" sz="2000" dirty="0"/>
              <a:t>General syntax you’ll see: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&lt;…&gt; - Must replace with a value.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rm &lt;file&gt;		rm </a:t>
            </a:r>
            <a:r>
              <a:rPr lang="en-US" sz="1800" dirty="0" err="1">
                <a:latin typeface="Courier" pitchFamily="2" charset="0"/>
              </a:rPr>
              <a:t>myfile.txt</a:t>
            </a:r>
            <a:endParaRPr lang="en-US" sz="1800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[…] – Optional and can be omitted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cd [&lt;</a:t>
            </a:r>
            <a:r>
              <a:rPr lang="en-US" sz="1800" dirty="0" err="1">
                <a:latin typeface="Courier" pitchFamily="2" charset="0"/>
              </a:rPr>
              <a:t>dir</a:t>
            </a:r>
            <a:r>
              <a:rPr lang="en-US" sz="1800" dirty="0">
                <a:latin typeface="Courier" pitchFamily="2" charset="0"/>
              </a:rPr>
              <a:t>&gt;]		cd		cd home</a:t>
            </a:r>
          </a:p>
          <a:p>
            <a:pPr lvl="2"/>
            <a:endParaRPr lang="en-US" sz="18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63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1293712"/>
            <a:ext cx="6761100" cy="2980500"/>
          </a:xfrm>
        </p:spPr>
        <p:txBody>
          <a:bodyPr/>
          <a:lstStyle/>
          <a:p>
            <a:r>
              <a:rPr lang="en-US" sz="2000" dirty="0"/>
              <a:t>Complete Pre-Course Survey</a:t>
            </a:r>
          </a:p>
          <a:p>
            <a:pPr lvl="1"/>
            <a:r>
              <a:rPr lang="en-US" sz="1800" dirty="0"/>
              <a:t>Link on Moodle.</a:t>
            </a:r>
          </a:p>
          <a:p>
            <a:pPr marL="533400" lvl="1" indent="0">
              <a:buNone/>
            </a:pPr>
            <a:endParaRPr lang="en-US" sz="800" dirty="0"/>
          </a:p>
          <a:p>
            <a:r>
              <a:rPr lang="en-US" sz="2000" dirty="0"/>
              <a:t>Complete 01-A-OSandLinux Activity Sheet</a:t>
            </a:r>
          </a:p>
          <a:p>
            <a:pPr lvl="1"/>
            <a:r>
              <a:rPr lang="en-US" sz="1800" dirty="0"/>
              <a:t>Convert to PDF</a:t>
            </a:r>
          </a:p>
          <a:p>
            <a:pPr lvl="1"/>
            <a:r>
              <a:rPr lang="en-US" sz="1800" dirty="0"/>
              <a:t>Submit to Moodle by Wed 12:00 noon</a:t>
            </a:r>
            <a:endParaRPr lang="en-US" sz="700" dirty="0"/>
          </a:p>
          <a:p>
            <a:endParaRPr lang="en-US" sz="800" dirty="0"/>
          </a:p>
          <a:p>
            <a:r>
              <a:rPr lang="en-US" sz="2000" dirty="0"/>
              <a:t>Read the Syllabus – post any questions to Teams</a:t>
            </a:r>
          </a:p>
          <a:p>
            <a:r>
              <a:rPr lang="en-US" sz="2000" dirty="0"/>
              <a:t>Complete Syllabus Quiz on Moodle</a:t>
            </a:r>
            <a:endParaRPr lang="en-US" sz="800" dirty="0"/>
          </a:p>
          <a:p>
            <a:pPr marL="76200" indent="0">
              <a:buNone/>
            </a:pPr>
            <a:endParaRPr lang="en-US" sz="800" dirty="0"/>
          </a:p>
          <a:p>
            <a:r>
              <a:rPr lang="en-US" sz="2000" dirty="0"/>
              <a:t>Complete Q01 on Moodle and score 100%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65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23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552224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745859"/>
            <a:ext cx="7246895" cy="4367942"/>
          </a:xfrm>
        </p:spPr>
        <p:txBody>
          <a:bodyPr/>
          <a:lstStyle/>
          <a:p>
            <a:r>
              <a:rPr lang="en-US" sz="1800" b="1" dirty="0"/>
              <a:t>https://dickinson-comp190.github.io/website/</a:t>
            </a:r>
          </a:p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Scored 0-3, Resubmits for 0-1 within 1 week of return.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~2-3 hours.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Collaborate but do not copy!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on Moodle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2 (&gt;95%) or 3 (100%)  w/ unlimited retries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Individual</a:t>
            </a:r>
          </a:p>
          <a:p>
            <a:r>
              <a:rPr lang="en-US" sz="1800" dirty="0"/>
              <a:t>Communication on Teams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739375"/>
            <a:ext cx="7720621" cy="857400"/>
          </a:xfrm>
        </p:spPr>
        <p:txBody>
          <a:bodyPr/>
          <a:lstStyle/>
          <a:p>
            <a:r>
              <a:rPr lang="en-US" sz="3200" dirty="0"/>
              <a:t>Topic 1: Introduction to Linux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Systems, Docker &amp; Linux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Command Line Interface (CLI)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Tools, Filters and Scripts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Linux System Administration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Docker: </a:t>
            </a:r>
            <a:r>
              <a:rPr lang="en-US" sz="2000" dirty="0" err="1"/>
              <a:t>Dockerfiles</a:t>
            </a:r>
            <a:r>
              <a:rPr lang="en-US" sz="2000" dirty="0"/>
              <a:t> and Images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92853-B331-5E4A-A7E1-E37212E3B03B}"/>
              </a:ext>
            </a:extLst>
          </p:cNvPr>
          <p:cNvGrpSpPr/>
          <p:nvPr/>
        </p:nvGrpSpPr>
        <p:grpSpPr>
          <a:xfrm>
            <a:off x="6336254" y="1240688"/>
            <a:ext cx="1119830" cy="932356"/>
            <a:chOff x="6336254" y="1240688"/>
            <a:chExt cx="1119830" cy="93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5AEF8A-6B7F-8946-A821-A05ED56E0E9D}"/>
                </a:ext>
              </a:extLst>
            </p:cNvPr>
            <p:cNvSpPr txBox="1"/>
            <p:nvPr/>
          </p:nvSpPr>
          <p:spPr>
            <a:xfrm rot="760221">
              <a:off x="6526021" y="1240688"/>
              <a:ext cx="930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  <a:latin typeface="Segoe Print" panose="02000800000000000000" pitchFamily="2" charset="0"/>
                </a:rPr>
                <a:t>Tux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0D48152-EE61-6443-AB03-D192E4C126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36254" y="1730491"/>
              <a:ext cx="548640" cy="442553"/>
            </a:xfrm>
            <a:prstGeom prst="curvedConnector3">
              <a:avLst/>
            </a:prstGeom>
            <a:ln w="44450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</a:t>
            </a:r>
            <a:r>
              <a:rPr lang="en-US" sz="2000" i="1" dirty="0"/>
              <a:t>Unix compatible</a:t>
            </a:r>
            <a:r>
              <a:rPr lang="en-US" sz="2000" dirty="0"/>
              <a:t> operating systems that are built on the</a:t>
            </a:r>
            <a:r>
              <a:rPr lang="en-US" sz="2000" i="1" dirty="0"/>
              <a:t> </a:t>
            </a:r>
            <a:r>
              <a:rPr lang="en-US" sz="2000" b="1" i="1" dirty="0"/>
              <a:t>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3126</TotalTime>
  <Words>2961</Words>
  <Application>Microsoft Macintosh PowerPoint</Application>
  <PresentationFormat>On-screen Show (16:9)</PresentationFormat>
  <Paragraphs>361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Chalkboard SE</vt:lpstr>
      <vt:lpstr>Courier</vt:lpstr>
      <vt:lpstr>Dosis</vt:lpstr>
      <vt:lpstr>Dosis ExtraLight</vt:lpstr>
      <vt:lpstr>Segoe Print</vt:lpstr>
      <vt:lpstr>Titillium Web Light</vt:lpstr>
      <vt:lpstr>Mowbray template</vt:lpstr>
      <vt:lpstr>01 – Operating Systems and Linux</vt:lpstr>
      <vt:lpstr>PowerPoint Presentation</vt:lpstr>
      <vt:lpstr>PowerPoint Presentation</vt:lpstr>
      <vt:lpstr>COMP 190</vt:lpstr>
      <vt:lpstr>Questions</vt:lpstr>
      <vt:lpstr>Topic 1: Introduction to Linux (5 weeks)</vt:lpstr>
      <vt:lpstr>PowerPoint Presentation</vt:lpstr>
      <vt:lpstr>PC Operating Systems</vt:lpstr>
      <vt:lpstr>What is Linux</vt:lpstr>
      <vt:lpstr>Why/How So Many Distros?</vt:lpstr>
      <vt:lpstr>Debian Linux</vt:lpstr>
      <vt:lpstr>Desktop Managers: XFCE4</vt:lpstr>
      <vt:lpstr>Running Linux</vt:lpstr>
      <vt:lpstr>Virtual Network Computing (VNC)</vt:lpstr>
      <vt:lpstr>Demo</vt:lpstr>
      <vt:lpstr>dockerhub / docker Concepts</vt:lpstr>
      <vt:lpstr>Terminal/Shell/Command Line Interface</vt:lpstr>
      <vt:lpstr>Shell Flavors</vt:lpstr>
      <vt:lpstr>GUI / CLI Equivalence</vt:lpstr>
      <vt:lpstr>GUI / CLI Equivalence</vt:lpstr>
      <vt:lpstr>Linux CLI Commands: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Braught, Grant</cp:lastModifiedBy>
  <cp:revision>76</cp:revision>
  <cp:lastPrinted>2021-09-01T12:57:45Z</cp:lastPrinted>
  <dcterms:created xsi:type="dcterms:W3CDTF">2020-08-18T12:38:13Z</dcterms:created>
  <dcterms:modified xsi:type="dcterms:W3CDTF">2022-08-31T15:34:51Z</dcterms:modified>
</cp:coreProperties>
</file>